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1" r:id="rId8"/>
    <p:sldId id="262" r:id="rId9"/>
    <p:sldId id="263" r:id="rId10"/>
    <p:sldId id="264" r:id="rId11"/>
    <p:sldId id="265" r:id="rId12"/>
    <p:sldId id="266" r:id="rId13"/>
    <p:sldId id="267" r:id="rId14"/>
    <p:sldId id="268" r:id="rId15"/>
    <p:sldId id="269" r:id="rId16"/>
    <p:sldId id="270"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156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slide" Target="slides/slide12.xml" Id="rId13" /><Relationship Type="http://schemas.openxmlformats.org/officeDocument/2006/relationships/slide" Target="slides/slide2.xml" Id="rId3" /><Relationship Type="http://schemas.openxmlformats.org/officeDocument/2006/relationships/theme" Target="theme/theme1.xml" Id="rId21"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slide" Target="slides/slide16.xml" Id="rId17" /><Relationship Type="http://schemas.openxmlformats.org/officeDocument/2006/relationships/slide" Target="slides/slide1.xml" Id="rId2" /><Relationship Type="http://schemas.openxmlformats.org/officeDocument/2006/relationships/slide" Target="slides/slide15.xml" Id="rId16" /><Relationship Type="http://schemas.openxmlformats.org/officeDocument/2006/relationships/viewProps" Target="viewProps.xml" Id="rId20"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4.xml" Id="rId5" /><Relationship Type="http://schemas.openxmlformats.org/officeDocument/2006/relationships/slide" Target="slides/slide14.xml" Id="rId15" /><Relationship Type="http://schemas.openxmlformats.org/officeDocument/2006/relationships/slide" Target="slides/slide9.xml" Id="rId10" /><Relationship Type="http://schemas.openxmlformats.org/officeDocument/2006/relationships/presProps" Target="presProps.xml" Id="rId19"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 Type="http://schemas.openxmlformats.org/officeDocument/2006/relationships/tableStyles" Target="tableStyles.xml" Id="rId22"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26424" y="2693987"/>
            <a:ext cx="5284176" cy="1470025"/>
          </a:xfrm>
        </p:spPr>
        <p:txBody>
          <a:bodyPr/>
          <a:lstStyle>
            <a:lvl1pPr algn="l">
              <a:defRPr>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326424" y="4343400"/>
            <a:ext cx="5284176"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9718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14716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510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510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95103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6019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95103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6019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7A0C1704-B91D-414B-867C-5ABC036BE638}" type="datetimeFigureOut">
              <a:rPr lang="en-US" smtClean="0"/>
              <a:t>4/13/2020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E55675E-84D8-4C5B-ACAF-00D642BC072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54075"/>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854075"/>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01612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254625"/>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0668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821363"/>
            <a:ext cx="5486400" cy="5667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0480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30363"/>
            <a:ext cx="8229600" cy="43894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Clr>
          <a:srgbClr val="CC9900"/>
        </a:buClr>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rgbClr val="C00000"/>
        </a:buClr>
        <a:buFont typeface="Wingdings" panose="05000000000000000000" pitchFamily="2" charset="2"/>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Clr>
          <a:schemeClr val="tx1">
            <a:lumMod val="85000"/>
            <a:lumOff val="15000"/>
          </a:schemeClr>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Clr>
          <a:srgbClr val="663300"/>
        </a:buClr>
        <a:buFont typeface="Wingdings" panose="05000000000000000000" pitchFamily="2" charset="2"/>
        <a:buChar char="Ø"/>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&#65279;<?xml version="1.0" encoding="utf-8"?><Relationships xmlns="http://schemas.openxmlformats.org/package/2006/relationships"><Relationship Type="http://schemas.openxmlformats.org/officeDocument/2006/relationships/slideLayout" Target="../slideLayouts/slideLayout2.xml" Id="rId1"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68616CB-D0D3-440E-9B63-A46D4693FB6E}"/>
              </a:ext>
            </a:extLst>
          </p:cNvPr>
          <p:cNvSpPr>
            <a:spLocks noGrp="1"/>
          </p:cNvSpPr>
          <p:nvPr>
            <p:ph type="ctrTitle"/>
          </p:nvPr>
        </p:nvSpPr>
        <p:spPr>
          <a:xfrm>
            <a:off x="3006826" y="3191137"/>
            <a:ext cx="5737677" cy="1470025"/>
          </a:xfrm>
        </p:spPr>
        <p:txBody>
          <a:bodyPr/>
          <a:lstStyle/>
          <a:p>
            <a:r>
              <a:rPr lang="en-US" dirty="0"/>
              <a:t>Paycheck Protection Program (PPP)</a:t>
            </a:r>
          </a:p>
        </p:txBody>
      </p:sp>
      <p:sp>
        <p:nvSpPr>
          <p:cNvPr id="3" name="Subtitle 2" descr="" title="">
            <a:extLst>
              <a:ext uri="{FF2B5EF4-FFF2-40B4-BE49-F238E27FC236}">
                <a16:creationId xmlns:a16="http://schemas.microsoft.com/office/drawing/2014/main" id="{58BDB45A-ED0D-4757-8097-62DB48061AED}"/>
              </a:ext>
            </a:extLst>
          </p:cNvPr>
          <p:cNvSpPr>
            <a:spLocks noGrp="1"/>
          </p:cNvSpPr>
          <p:nvPr>
            <p:ph type="subTitle" idx="1"/>
          </p:nvPr>
        </p:nvSpPr>
        <p:spPr>
          <a:xfrm>
            <a:off x="3006827" y="4840550"/>
            <a:ext cx="5284176" cy="1752600"/>
          </a:xfrm>
        </p:spPr>
        <p:txBody>
          <a:bodyPr>
            <a:normAutofit/>
          </a:bodyPr>
          <a:lstStyle/>
          <a:p>
            <a:r>
              <a:rPr lang="en-US" sz="1400" dirty="0"/>
              <a:t>Presented by:</a:t>
            </a:r>
          </a:p>
          <a:p>
            <a:r>
              <a:rPr lang="en-US" sz="2000" dirty="0"/>
              <a:t>Marc A. Monteleone, Esquire</a:t>
            </a:r>
          </a:p>
          <a:p>
            <a:r>
              <a:rPr lang="en-US" sz="2000" dirty="0"/>
              <a:t>Bowles Rice LLP</a:t>
            </a:r>
          </a:p>
          <a:p>
            <a:r>
              <a:rPr lang="en-US" sz="2000" dirty="0"/>
              <a:t>April 16, 2020</a:t>
            </a:r>
          </a:p>
        </p:txBody>
      </p:sp>
    </p:spTree>
    <p:extLst>
      <p:ext uri="{BB962C8B-B14F-4D97-AF65-F5344CB8AC3E}">
        <p14:creationId xmlns:p14="http://schemas.microsoft.com/office/powerpoint/2010/main" val="563599480"/>
      </p:ext>
    </p:extLst>
  </p:cSld>
  <p:clrMapOvr>
    <a:masterClrMapping/>
  </p:clrMapOvr>
</p:sld>
</file>

<file path=ppt/slides/slide10.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517DD4CB-1A29-4CFB-9881-A23846214E1E}"/>
              </a:ext>
            </a:extLst>
          </p:cNvPr>
          <p:cNvSpPr>
            <a:spLocks noGrp="1"/>
          </p:cNvSpPr>
          <p:nvPr>
            <p:ph type="title"/>
          </p:nvPr>
        </p:nvSpPr>
        <p:spPr/>
        <p:txBody>
          <a:bodyPr/>
          <a:lstStyle/>
          <a:p>
            <a:r>
              <a:rPr lang="en-US" dirty="0"/>
              <a:t>Payroll Costs Include</a:t>
            </a:r>
          </a:p>
        </p:txBody>
      </p:sp>
      <p:sp>
        <p:nvSpPr>
          <p:cNvPr id="3" name="Content Placeholder 2" descr="" title="">
            <a:extLst>
              <a:ext uri="{FF2B5EF4-FFF2-40B4-BE49-F238E27FC236}">
                <a16:creationId xmlns:a16="http://schemas.microsoft.com/office/drawing/2014/main" id="{D9E0F787-6E7D-422B-9DD5-21D4CDFA59C5}"/>
              </a:ext>
            </a:extLst>
          </p:cNvPr>
          <p:cNvSpPr>
            <a:spLocks noGrp="1"/>
          </p:cNvSpPr>
          <p:nvPr>
            <p:ph idx="1"/>
          </p:nvPr>
        </p:nvSpPr>
        <p:spPr>
          <a:xfrm>
            <a:off x="457200" y="1630363"/>
            <a:ext cx="8012097" cy="4389438"/>
          </a:xfrm>
        </p:spPr>
        <p:txBody>
          <a:bodyPr>
            <a:noAutofit/>
          </a:bodyPr>
          <a:lstStyle/>
          <a:p>
            <a:r>
              <a:rPr lang="en-US" sz="2500" dirty="0"/>
              <a:t>Salary, wages, commissions or tips (up to $100,000 in annual compensation) </a:t>
            </a:r>
          </a:p>
          <a:p>
            <a:r>
              <a:rPr lang="en-US" sz="2500" dirty="0"/>
              <a:t>Employee benefits, including payment for vacation, parental, family, medical or sick leave</a:t>
            </a:r>
          </a:p>
          <a:p>
            <a:r>
              <a:rPr lang="en-US" sz="2500" dirty="0"/>
              <a:t>Allowance for dismissal or separation from employment</a:t>
            </a:r>
          </a:p>
          <a:p>
            <a:r>
              <a:rPr lang="en-US" sz="2500" dirty="0"/>
              <a:t>Payments required for the provision of group health care benefits, including insurance premiums </a:t>
            </a:r>
          </a:p>
          <a:p>
            <a:r>
              <a:rPr lang="en-US" sz="2500" dirty="0"/>
              <a:t>Payment of any retirement benefits </a:t>
            </a:r>
          </a:p>
          <a:p>
            <a:r>
              <a:rPr lang="en-US" sz="2500" dirty="0"/>
              <a:t>State or local tax assessed on the compensation </a:t>
            </a:r>
          </a:p>
          <a:p>
            <a:pPr marL="0" indent="0">
              <a:buNone/>
            </a:pPr>
            <a:endParaRPr lang="en-US" sz="2500" dirty="0"/>
          </a:p>
        </p:txBody>
      </p:sp>
    </p:spTree>
    <p:extLst>
      <p:ext uri="{BB962C8B-B14F-4D97-AF65-F5344CB8AC3E}">
        <p14:creationId xmlns:p14="http://schemas.microsoft.com/office/powerpoint/2010/main" val="814106020"/>
      </p:ext>
    </p:extLst>
  </p:cSld>
  <p:clrMapOvr>
    <a:masterClrMapping/>
  </p:clrMapOvr>
</p:sld>
</file>

<file path=ppt/slides/slide11.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FF7C966-2DD0-4DD1-B53F-4AFFE5F9EFAE}"/>
              </a:ext>
            </a:extLst>
          </p:cNvPr>
          <p:cNvSpPr>
            <a:spLocks noGrp="1"/>
          </p:cNvSpPr>
          <p:nvPr>
            <p:ph type="title"/>
          </p:nvPr>
        </p:nvSpPr>
        <p:spPr/>
        <p:txBody>
          <a:bodyPr/>
          <a:lstStyle/>
          <a:p>
            <a:r>
              <a:rPr lang="en-US" dirty="0"/>
              <a:t>Loan Terms</a:t>
            </a:r>
          </a:p>
        </p:txBody>
      </p:sp>
      <p:sp>
        <p:nvSpPr>
          <p:cNvPr id="3" name="Content Placeholder 2" descr="" title="">
            <a:extLst>
              <a:ext uri="{FF2B5EF4-FFF2-40B4-BE49-F238E27FC236}">
                <a16:creationId xmlns:a16="http://schemas.microsoft.com/office/drawing/2014/main" id="{6F89AC48-0F56-48D4-B593-9F35B115143B}"/>
              </a:ext>
            </a:extLst>
          </p:cNvPr>
          <p:cNvSpPr>
            <a:spLocks noGrp="1"/>
          </p:cNvSpPr>
          <p:nvPr>
            <p:ph idx="1"/>
          </p:nvPr>
        </p:nvSpPr>
        <p:spPr/>
        <p:txBody>
          <a:bodyPr/>
          <a:lstStyle/>
          <a:p>
            <a:pPr>
              <a:spcBef>
                <a:spcPts val="1200"/>
              </a:spcBef>
            </a:pPr>
            <a:r>
              <a:rPr lang="en-US" dirty="0"/>
              <a:t>2-year loan @ 1% fixed interest</a:t>
            </a:r>
          </a:p>
          <a:p>
            <a:pPr>
              <a:spcBef>
                <a:spcPts val="1200"/>
              </a:spcBef>
            </a:pPr>
            <a:r>
              <a:rPr lang="en-US" dirty="0"/>
              <a:t>All payments deferred for 6 months</a:t>
            </a:r>
          </a:p>
          <a:p>
            <a:pPr>
              <a:spcBef>
                <a:spcPts val="1200"/>
              </a:spcBef>
            </a:pPr>
            <a:r>
              <a:rPr lang="en-US" dirty="0"/>
              <a:t>No prepayment penalties </a:t>
            </a:r>
          </a:p>
          <a:p>
            <a:pPr>
              <a:spcBef>
                <a:spcPts val="1200"/>
              </a:spcBef>
            </a:pPr>
            <a:r>
              <a:rPr lang="en-US" dirty="0"/>
              <a:t>No collateral </a:t>
            </a:r>
          </a:p>
          <a:p>
            <a:pPr>
              <a:spcBef>
                <a:spcPts val="1200"/>
              </a:spcBef>
            </a:pPr>
            <a:r>
              <a:rPr lang="en-US" dirty="0"/>
              <a:t>No personal guarantees</a:t>
            </a:r>
          </a:p>
          <a:p>
            <a:endParaRPr lang="en-US" dirty="0"/>
          </a:p>
          <a:p>
            <a:endParaRPr lang="en-US" dirty="0"/>
          </a:p>
        </p:txBody>
      </p:sp>
    </p:spTree>
    <p:extLst>
      <p:ext uri="{BB962C8B-B14F-4D97-AF65-F5344CB8AC3E}">
        <p14:creationId xmlns:p14="http://schemas.microsoft.com/office/powerpoint/2010/main" val="2135193747"/>
      </p:ext>
    </p:extLst>
  </p:cSld>
  <p:clrMapOvr>
    <a:masterClrMapping/>
  </p:clrMapOvr>
</p:sld>
</file>

<file path=ppt/slides/slide12.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8B08BF35-60E7-46BD-9F20-F64CE6389C1E}"/>
              </a:ext>
            </a:extLst>
          </p:cNvPr>
          <p:cNvSpPr>
            <a:spLocks noGrp="1"/>
          </p:cNvSpPr>
          <p:nvPr>
            <p:ph type="title"/>
          </p:nvPr>
        </p:nvSpPr>
        <p:spPr/>
        <p:txBody>
          <a:bodyPr>
            <a:noAutofit/>
          </a:bodyPr>
          <a:lstStyle/>
          <a:p>
            <a:r>
              <a:rPr lang="en-US" sz="4000" dirty="0"/>
              <a:t>Allowable Use </a:t>
            </a:r>
            <a:br>
              <a:rPr lang="en-US" sz="4000" dirty="0"/>
            </a:br>
            <a:r>
              <a:rPr lang="en-US" sz="4000" dirty="0"/>
              <a:t>of Loan Proceeds</a:t>
            </a:r>
          </a:p>
        </p:txBody>
      </p:sp>
      <p:sp>
        <p:nvSpPr>
          <p:cNvPr id="3" name="Content Placeholder 2" descr="" title="">
            <a:extLst>
              <a:ext uri="{FF2B5EF4-FFF2-40B4-BE49-F238E27FC236}">
                <a16:creationId xmlns:a16="http://schemas.microsoft.com/office/drawing/2014/main" id="{B4458139-D960-4700-83EF-285E756F2AF6}"/>
              </a:ext>
            </a:extLst>
          </p:cNvPr>
          <p:cNvSpPr>
            <a:spLocks noGrp="1"/>
          </p:cNvSpPr>
          <p:nvPr>
            <p:ph idx="1"/>
          </p:nvPr>
        </p:nvSpPr>
        <p:spPr>
          <a:xfrm>
            <a:off x="457199" y="1630363"/>
            <a:ext cx="8598023" cy="4389438"/>
          </a:xfrm>
        </p:spPr>
        <p:txBody>
          <a:bodyPr>
            <a:noAutofit/>
          </a:bodyPr>
          <a:lstStyle/>
          <a:p>
            <a:pPr>
              <a:spcBef>
                <a:spcPts val="1200"/>
              </a:spcBef>
            </a:pPr>
            <a:r>
              <a:rPr lang="en-US" dirty="0"/>
              <a:t>Payroll costs, including benefits</a:t>
            </a:r>
          </a:p>
          <a:p>
            <a:pPr>
              <a:spcBef>
                <a:spcPts val="1200"/>
              </a:spcBef>
            </a:pPr>
            <a:r>
              <a:rPr lang="en-US" dirty="0"/>
              <a:t>Interest on any mortgage obligations incurred before February 15, 2020</a:t>
            </a:r>
          </a:p>
          <a:p>
            <a:pPr>
              <a:spcBef>
                <a:spcPts val="1200"/>
              </a:spcBef>
            </a:pPr>
            <a:r>
              <a:rPr lang="en-US" dirty="0"/>
              <a:t>Rent under lease agreements in force before February 15, 2020</a:t>
            </a:r>
          </a:p>
          <a:p>
            <a:pPr>
              <a:spcBef>
                <a:spcPts val="1200"/>
              </a:spcBef>
            </a:pPr>
            <a:r>
              <a:rPr lang="en-US" dirty="0"/>
              <a:t>Utilities for which service began before </a:t>
            </a:r>
            <a:br>
              <a:rPr lang="en-US" dirty="0"/>
            </a:br>
            <a:r>
              <a:rPr lang="en-US" dirty="0"/>
              <a:t>February 15, 2020</a:t>
            </a:r>
          </a:p>
        </p:txBody>
      </p:sp>
    </p:spTree>
    <p:extLst>
      <p:ext uri="{BB962C8B-B14F-4D97-AF65-F5344CB8AC3E}">
        <p14:creationId xmlns:p14="http://schemas.microsoft.com/office/powerpoint/2010/main" val="1681840481"/>
      </p:ext>
    </p:extLst>
  </p:cSld>
  <p:clrMapOvr>
    <a:masterClrMapping/>
  </p:clrMapOvr>
</p:sld>
</file>

<file path=ppt/slides/slide13.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68028150-B012-4977-A232-AEDA6FFC0913}"/>
              </a:ext>
            </a:extLst>
          </p:cNvPr>
          <p:cNvSpPr>
            <a:spLocks noGrp="1"/>
          </p:cNvSpPr>
          <p:nvPr>
            <p:ph type="title"/>
          </p:nvPr>
        </p:nvSpPr>
        <p:spPr/>
        <p:txBody>
          <a:bodyPr/>
          <a:lstStyle/>
          <a:p>
            <a:r>
              <a:rPr lang="en-US" dirty="0"/>
              <a:t>Forgiveness of PPP Loan</a:t>
            </a:r>
          </a:p>
        </p:txBody>
      </p:sp>
      <p:sp>
        <p:nvSpPr>
          <p:cNvPr id="3" name="Content Placeholder 2" descr="" title="">
            <a:extLst>
              <a:ext uri="{FF2B5EF4-FFF2-40B4-BE49-F238E27FC236}">
                <a16:creationId xmlns:a16="http://schemas.microsoft.com/office/drawing/2014/main" id="{78DFCEE4-5B6A-43E8-A7A8-6C66EC7CE8EF}"/>
              </a:ext>
            </a:extLst>
          </p:cNvPr>
          <p:cNvSpPr>
            <a:spLocks noGrp="1"/>
          </p:cNvSpPr>
          <p:nvPr>
            <p:ph idx="1"/>
          </p:nvPr>
        </p:nvSpPr>
        <p:spPr/>
        <p:txBody>
          <a:bodyPr>
            <a:normAutofit/>
          </a:bodyPr>
          <a:lstStyle/>
          <a:p>
            <a:pPr>
              <a:spcBef>
                <a:spcPts val="1200"/>
              </a:spcBef>
            </a:pPr>
            <a:r>
              <a:rPr lang="en-US" dirty="0"/>
              <a:t>Forgiveness of PPP loan is based on accumulated expenditures during the </a:t>
            </a:r>
            <a:br>
              <a:rPr lang="en-US" dirty="0"/>
            </a:br>
            <a:r>
              <a:rPr lang="en-US" u="sng" dirty="0"/>
              <a:t>8-week period</a:t>
            </a:r>
            <a:r>
              <a:rPr lang="en-US" dirty="0"/>
              <a:t> following receipt of loan </a:t>
            </a:r>
            <a:br>
              <a:rPr lang="en-US" dirty="0"/>
            </a:br>
            <a:r>
              <a:rPr lang="en-US" dirty="0"/>
              <a:t>proceeds if used for:</a:t>
            </a:r>
          </a:p>
          <a:p>
            <a:pPr lvl="1">
              <a:spcBef>
                <a:spcPts val="1200"/>
              </a:spcBef>
            </a:pPr>
            <a:r>
              <a:rPr lang="en-US" dirty="0"/>
              <a:t>Covered “payroll costs” </a:t>
            </a:r>
          </a:p>
          <a:p>
            <a:pPr lvl="1">
              <a:spcBef>
                <a:spcPts val="1200"/>
              </a:spcBef>
            </a:pPr>
            <a:r>
              <a:rPr lang="en-US" dirty="0"/>
              <a:t>Utility payments as defined above</a:t>
            </a:r>
          </a:p>
          <a:p>
            <a:pPr lvl="1">
              <a:spcBef>
                <a:spcPts val="1200"/>
              </a:spcBef>
            </a:pPr>
            <a:r>
              <a:rPr lang="en-US" dirty="0"/>
              <a:t>Rent expenses as defined above</a:t>
            </a:r>
          </a:p>
          <a:p>
            <a:pPr lvl="1">
              <a:spcBef>
                <a:spcPts val="1200"/>
              </a:spcBef>
            </a:pPr>
            <a:r>
              <a:rPr lang="en-US" dirty="0"/>
              <a:t>Interest on a mortgage debt as defined above</a:t>
            </a:r>
          </a:p>
          <a:p>
            <a:pPr marL="0" indent="0">
              <a:buNone/>
            </a:pPr>
            <a:endParaRPr lang="en-US" dirty="0"/>
          </a:p>
        </p:txBody>
      </p:sp>
    </p:spTree>
    <p:extLst>
      <p:ext uri="{BB962C8B-B14F-4D97-AF65-F5344CB8AC3E}">
        <p14:creationId xmlns:p14="http://schemas.microsoft.com/office/powerpoint/2010/main" val="361280539"/>
      </p:ext>
    </p:extLst>
  </p:cSld>
  <p:clrMapOvr>
    <a:masterClrMapping/>
  </p:clrMapOvr>
</p:sld>
</file>

<file path=ppt/slides/slide14.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6C24F8B4-82A5-4E74-8F9B-002861EB3A25}"/>
              </a:ext>
            </a:extLst>
          </p:cNvPr>
          <p:cNvSpPr>
            <a:spLocks noGrp="1"/>
          </p:cNvSpPr>
          <p:nvPr>
            <p:ph type="title"/>
          </p:nvPr>
        </p:nvSpPr>
        <p:spPr/>
        <p:txBody>
          <a:bodyPr>
            <a:noAutofit/>
          </a:bodyPr>
          <a:lstStyle/>
          <a:p>
            <a:r>
              <a:rPr lang="en-US" sz="4000" dirty="0"/>
              <a:t>Amount of Forgiveness </a:t>
            </a:r>
            <a:br>
              <a:rPr lang="en-US" sz="4000" dirty="0"/>
            </a:br>
            <a:r>
              <a:rPr lang="en-US" sz="4000" dirty="0"/>
              <a:t>Can Be Reduced If…</a:t>
            </a:r>
          </a:p>
        </p:txBody>
      </p:sp>
      <p:sp>
        <p:nvSpPr>
          <p:cNvPr id="3" name="Content Placeholder 2" descr="" title="">
            <a:extLst>
              <a:ext uri="{FF2B5EF4-FFF2-40B4-BE49-F238E27FC236}">
                <a16:creationId xmlns:a16="http://schemas.microsoft.com/office/drawing/2014/main" id="{F78374D7-5B78-41D3-9C88-C6136F972F68}"/>
              </a:ext>
            </a:extLst>
          </p:cNvPr>
          <p:cNvSpPr>
            <a:spLocks noGrp="1"/>
          </p:cNvSpPr>
          <p:nvPr>
            <p:ph idx="1"/>
          </p:nvPr>
        </p:nvSpPr>
        <p:spPr>
          <a:xfrm>
            <a:off x="457200" y="1630363"/>
            <a:ext cx="7683623" cy="4389438"/>
          </a:xfrm>
        </p:spPr>
        <p:txBody>
          <a:bodyPr>
            <a:normAutofit lnSpcReduction="10000"/>
          </a:bodyPr>
          <a:lstStyle/>
          <a:p>
            <a:pPr>
              <a:spcBef>
                <a:spcPts val="1200"/>
              </a:spcBef>
            </a:pPr>
            <a:r>
              <a:rPr lang="en-US" dirty="0"/>
              <a:t>Your number of FTE’s is reduced during the </a:t>
            </a:r>
            <a:br>
              <a:rPr lang="en-US" dirty="0"/>
            </a:br>
            <a:r>
              <a:rPr lang="en-US" dirty="0"/>
              <a:t>8- week period</a:t>
            </a:r>
          </a:p>
          <a:p>
            <a:pPr>
              <a:spcBef>
                <a:spcPts val="1200"/>
              </a:spcBef>
            </a:pPr>
            <a:r>
              <a:rPr lang="en-US" dirty="0"/>
              <a:t>You reduce salary and wages of those making less than $100,000 by 25% or </a:t>
            </a:r>
            <a:br>
              <a:rPr lang="en-US" dirty="0"/>
            </a:br>
            <a:r>
              <a:rPr lang="en-US" dirty="0"/>
              <a:t>more during the 8-week period</a:t>
            </a:r>
          </a:p>
          <a:p>
            <a:pPr>
              <a:spcBef>
                <a:spcPts val="1200"/>
              </a:spcBef>
            </a:pPr>
            <a:r>
              <a:rPr lang="en-US" dirty="0"/>
              <a:t>You have until June 30 to restore your FTE count or reduction in wages to mitigate the reduction forgiveness</a:t>
            </a:r>
          </a:p>
          <a:p>
            <a:pPr>
              <a:spcBef>
                <a:spcPts val="1200"/>
              </a:spcBef>
            </a:pPr>
            <a:r>
              <a:rPr lang="en-US" dirty="0"/>
              <a:t>No more than 25% of the forgiven amount can be for non-payroll costs</a:t>
            </a:r>
          </a:p>
          <a:p>
            <a:pPr>
              <a:spcBef>
                <a:spcPts val="1200"/>
              </a:spcBef>
            </a:pPr>
            <a:endParaRPr lang="en-US" dirty="0"/>
          </a:p>
          <a:p>
            <a:endParaRPr lang="en-US" dirty="0"/>
          </a:p>
        </p:txBody>
      </p:sp>
    </p:spTree>
    <p:extLst>
      <p:ext uri="{BB962C8B-B14F-4D97-AF65-F5344CB8AC3E}">
        <p14:creationId xmlns:p14="http://schemas.microsoft.com/office/powerpoint/2010/main" val="2613621233"/>
      </p:ext>
    </p:extLst>
  </p:cSld>
  <p:clrMapOvr>
    <a:masterClrMapping/>
  </p:clrMapOvr>
</p:sld>
</file>

<file path=ppt/slides/slide15.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42AAF9EA-F54C-4126-B028-F9DC9C20876B}"/>
              </a:ext>
            </a:extLst>
          </p:cNvPr>
          <p:cNvSpPr>
            <a:spLocks noGrp="1"/>
          </p:cNvSpPr>
          <p:nvPr>
            <p:ph type="title"/>
          </p:nvPr>
        </p:nvSpPr>
        <p:spPr/>
        <p:txBody>
          <a:bodyPr/>
          <a:lstStyle/>
          <a:p>
            <a:r>
              <a:rPr lang="en-US" dirty="0"/>
              <a:t>How to Request Forgiveness</a:t>
            </a:r>
          </a:p>
        </p:txBody>
      </p:sp>
      <p:sp>
        <p:nvSpPr>
          <p:cNvPr id="3" name="Content Placeholder 2" descr="" title="">
            <a:extLst>
              <a:ext uri="{FF2B5EF4-FFF2-40B4-BE49-F238E27FC236}">
                <a16:creationId xmlns:a16="http://schemas.microsoft.com/office/drawing/2014/main" id="{6DEDBE5F-3701-4A32-AD02-5151E460626D}"/>
              </a:ext>
            </a:extLst>
          </p:cNvPr>
          <p:cNvSpPr>
            <a:spLocks noGrp="1"/>
          </p:cNvSpPr>
          <p:nvPr>
            <p:ph idx="1"/>
          </p:nvPr>
        </p:nvSpPr>
        <p:spPr>
          <a:xfrm>
            <a:off x="457199" y="1630363"/>
            <a:ext cx="8393837" cy="4389438"/>
          </a:xfrm>
        </p:spPr>
        <p:txBody>
          <a:bodyPr>
            <a:normAutofit lnSpcReduction="10000"/>
          </a:bodyPr>
          <a:lstStyle/>
          <a:p>
            <a:pPr>
              <a:spcBef>
                <a:spcPts val="1200"/>
              </a:spcBef>
            </a:pPr>
            <a:r>
              <a:rPr lang="en-US" dirty="0"/>
              <a:t>You submit a request to the lender that is servicing the loan</a:t>
            </a:r>
          </a:p>
          <a:p>
            <a:pPr>
              <a:spcBef>
                <a:spcPts val="1200"/>
              </a:spcBef>
            </a:pPr>
            <a:r>
              <a:rPr lang="en-US" dirty="0"/>
              <a:t>Include documentation to verify number of FTE employees, pay rates, mortgage, rent and utilities</a:t>
            </a:r>
          </a:p>
          <a:p>
            <a:pPr>
              <a:spcBef>
                <a:spcPts val="1200"/>
              </a:spcBef>
            </a:pPr>
            <a:r>
              <a:rPr lang="en-US" dirty="0"/>
              <a:t>Certify the truth of the documents used in your forgiveness calculation</a:t>
            </a:r>
          </a:p>
          <a:p>
            <a:pPr>
              <a:spcBef>
                <a:spcPts val="1200"/>
              </a:spcBef>
            </a:pPr>
            <a:r>
              <a:rPr lang="en-US" dirty="0"/>
              <a:t>The lender must process </a:t>
            </a:r>
            <a:r>
              <a:rPr lang="en-US"/>
              <a:t>request within </a:t>
            </a:r>
            <a:r>
              <a:rPr lang="en-US" dirty="0"/>
              <a:t>60 days</a:t>
            </a:r>
          </a:p>
          <a:p>
            <a:pPr>
              <a:spcBef>
                <a:spcPts val="1200"/>
              </a:spcBef>
            </a:pPr>
            <a:r>
              <a:rPr lang="en-US" dirty="0"/>
              <a:t>Interest cannot be forgiven</a:t>
            </a:r>
          </a:p>
          <a:p>
            <a:pPr>
              <a:spcBef>
                <a:spcPts val="1200"/>
              </a:spcBef>
            </a:pPr>
            <a:r>
              <a:rPr lang="en-US" dirty="0"/>
              <a:t>Principal forgiven is not treated as income</a:t>
            </a:r>
          </a:p>
        </p:txBody>
      </p:sp>
    </p:spTree>
    <p:extLst>
      <p:ext uri="{BB962C8B-B14F-4D97-AF65-F5344CB8AC3E}">
        <p14:creationId xmlns:p14="http://schemas.microsoft.com/office/powerpoint/2010/main" val="3785404170"/>
      </p:ext>
    </p:extLst>
  </p:cSld>
  <p:clrMapOvr>
    <a:masterClrMapping/>
  </p:clrMapOvr>
</p:sld>
</file>

<file path=ppt/slides/slide16.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AE457B99-387C-450A-815E-79F585B22046}"/>
              </a:ext>
            </a:extLst>
          </p:cNvPr>
          <p:cNvSpPr>
            <a:spLocks noGrp="1"/>
          </p:cNvSpPr>
          <p:nvPr>
            <p:ph type="title"/>
          </p:nvPr>
        </p:nvSpPr>
        <p:spPr/>
        <p:txBody>
          <a:bodyPr/>
          <a:lstStyle/>
          <a:p>
            <a:r>
              <a:rPr lang="en-US" dirty="0"/>
              <a:t>Thank You!</a:t>
            </a:r>
          </a:p>
        </p:txBody>
      </p:sp>
      <p:sp>
        <p:nvSpPr>
          <p:cNvPr id="3" name="Content Placeholder 2" descr="" title="">
            <a:extLst>
              <a:ext uri="{FF2B5EF4-FFF2-40B4-BE49-F238E27FC236}">
                <a16:creationId xmlns:a16="http://schemas.microsoft.com/office/drawing/2014/main" id="{A6C72696-2FC0-4999-9537-067829F11403}"/>
              </a:ext>
            </a:extLst>
          </p:cNvPr>
          <p:cNvSpPr>
            <a:spLocks noGrp="1"/>
          </p:cNvSpPr>
          <p:nvPr>
            <p:ph idx="1"/>
          </p:nvPr>
        </p:nvSpPr>
        <p:spPr>
          <a:xfrm>
            <a:off x="457200" y="2163762"/>
            <a:ext cx="8229600" cy="4389438"/>
          </a:xfrm>
        </p:spPr>
        <p:txBody>
          <a:bodyPr/>
          <a:lstStyle/>
          <a:p>
            <a:pPr marL="0" indent="0" algn="ctr">
              <a:buNone/>
            </a:pPr>
            <a:r>
              <a:rPr lang="en-US" sz="3200" b="1" dirty="0"/>
              <a:t>Marc A. Monteleone, Esquire</a:t>
            </a:r>
          </a:p>
          <a:p>
            <a:pPr marL="0" indent="0" algn="ctr">
              <a:buNone/>
            </a:pPr>
            <a:r>
              <a:rPr lang="en-US" sz="2400" dirty="0"/>
              <a:t>Bowles Rice LLP</a:t>
            </a:r>
          </a:p>
          <a:p>
            <a:pPr marL="0" indent="0" algn="ctr">
              <a:buNone/>
            </a:pPr>
            <a:r>
              <a:rPr lang="en-US" sz="2400" dirty="0"/>
              <a:t>mmonteleone@bowlesrice.com</a:t>
            </a:r>
          </a:p>
          <a:p>
            <a:pPr marL="0" indent="0" algn="ctr">
              <a:buNone/>
            </a:pPr>
            <a:r>
              <a:rPr lang="en-US" sz="2400" dirty="0"/>
              <a:t>304.347.1132</a:t>
            </a:r>
          </a:p>
          <a:p>
            <a:pPr marL="0" indent="0" algn="ctr">
              <a:buNone/>
            </a:pPr>
            <a:endParaRPr lang="en-US" sz="2400" dirty="0"/>
          </a:p>
          <a:p>
            <a:pPr marL="0" indent="0" algn="ctr">
              <a:buNone/>
            </a:pPr>
            <a:r>
              <a:rPr lang="en-US" b="1" dirty="0"/>
              <a:t>bowlesrice.com</a:t>
            </a:r>
          </a:p>
        </p:txBody>
      </p:sp>
    </p:spTree>
    <p:extLst>
      <p:ext uri="{BB962C8B-B14F-4D97-AF65-F5344CB8AC3E}">
        <p14:creationId xmlns:p14="http://schemas.microsoft.com/office/powerpoint/2010/main" val="489622915"/>
      </p:ext>
    </p:extLst>
  </p:cSld>
  <p:clrMapOvr>
    <a:masterClrMapping/>
  </p:clrMapOvr>
</p:sld>
</file>

<file path=ppt/slides/slide2.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608946DD-0AD8-48A4-959A-0E518494442A}"/>
              </a:ext>
            </a:extLst>
          </p:cNvPr>
          <p:cNvSpPr>
            <a:spLocks noGrp="1"/>
          </p:cNvSpPr>
          <p:nvPr>
            <p:ph type="title"/>
          </p:nvPr>
        </p:nvSpPr>
        <p:spPr/>
        <p:txBody>
          <a:bodyPr/>
          <a:lstStyle/>
          <a:p>
            <a:r>
              <a:rPr lang="en-US" dirty="0"/>
              <a:t>A Word of Caution</a:t>
            </a:r>
          </a:p>
        </p:txBody>
      </p:sp>
      <p:sp>
        <p:nvSpPr>
          <p:cNvPr id="3" name="Content Placeholder 2" descr="" title="">
            <a:extLst>
              <a:ext uri="{FF2B5EF4-FFF2-40B4-BE49-F238E27FC236}">
                <a16:creationId xmlns:a16="http://schemas.microsoft.com/office/drawing/2014/main" id="{FBF8141E-0BB1-4398-97A8-84D4883EBD3A}"/>
              </a:ext>
            </a:extLst>
          </p:cNvPr>
          <p:cNvSpPr>
            <a:spLocks noGrp="1"/>
          </p:cNvSpPr>
          <p:nvPr>
            <p:ph idx="1"/>
          </p:nvPr>
        </p:nvSpPr>
        <p:spPr/>
        <p:txBody>
          <a:bodyPr>
            <a:noAutofit/>
          </a:bodyPr>
          <a:lstStyle/>
          <a:p>
            <a:pPr marL="0" indent="0" fontAlgn="t">
              <a:buNone/>
            </a:pPr>
            <a:r>
              <a:rPr lang="en-US" sz="2400" dirty="0"/>
              <a:t>These materials are presented with the understanding that the information provided is not legal advice.  Due to the rapidly changing nature of the law, information contained in this presentation may become outdated.  Anyone using information contained in this presentation should always research original sources of authority and update this information to ensure accuracy when dealing with a specific matter.  No person should act or rely upon the information contained in this presentation without seeking the advice </a:t>
            </a:r>
            <a:br>
              <a:rPr lang="en-US" sz="2400" dirty="0"/>
            </a:br>
            <a:r>
              <a:rPr lang="en-US" sz="2400" dirty="0"/>
              <a:t>of an attorney.</a:t>
            </a:r>
          </a:p>
          <a:p>
            <a:pPr marL="0" indent="0">
              <a:buNone/>
            </a:pPr>
            <a:br>
              <a:rPr lang="en-US" sz="2400" dirty="0"/>
            </a:br>
            <a:endParaRPr lang="en-US" sz="2400" dirty="0"/>
          </a:p>
        </p:txBody>
      </p:sp>
    </p:spTree>
    <p:extLst>
      <p:ext uri="{BB962C8B-B14F-4D97-AF65-F5344CB8AC3E}">
        <p14:creationId xmlns:p14="http://schemas.microsoft.com/office/powerpoint/2010/main" val="1968319441"/>
      </p:ext>
    </p:extLst>
  </p:cSld>
  <p:clrMapOvr>
    <a:masterClrMapping/>
  </p:clrMapOvr>
</p:sld>
</file>

<file path=ppt/slides/slide3.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7F3F10F8-6707-4B55-8454-8CDE3DF73D73}"/>
              </a:ext>
            </a:extLst>
          </p:cNvPr>
          <p:cNvSpPr>
            <a:spLocks noGrp="1"/>
          </p:cNvSpPr>
          <p:nvPr>
            <p:ph type="title"/>
          </p:nvPr>
        </p:nvSpPr>
        <p:spPr>
          <a:xfrm>
            <a:off x="457200" y="304800"/>
            <a:ext cx="8229600" cy="1124505"/>
          </a:xfrm>
        </p:spPr>
        <p:txBody>
          <a:bodyPr>
            <a:normAutofit/>
          </a:bodyPr>
          <a:lstStyle/>
          <a:p>
            <a:r>
              <a:rPr lang="en-US" sz="4000" dirty="0"/>
              <a:t>Paycheck Protection Program </a:t>
            </a:r>
          </a:p>
        </p:txBody>
      </p:sp>
      <p:sp>
        <p:nvSpPr>
          <p:cNvPr id="3" name="Content Placeholder 2" descr="" title="">
            <a:extLst>
              <a:ext uri="{FF2B5EF4-FFF2-40B4-BE49-F238E27FC236}">
                <a16:creationId xmlns:a16="http://schemas.microsoft.com/office/drawing/2014/main" id="{59BA7C11-6BB6-41DC-96E3-6F9462C7276A}"/>
              </a:ext>
            </a:extLst>
          </p:cNvPr>
          <p:cNvSpPr>
            <a:spLocks noGrp="1"/>
          </p:cNvSpPr>
          <p:nvPr>
            <p:ph idx="1"/>
          </p:nvPr>
        </p:nvSpPr>
        <p:spPr/>
        <p:txBody>
          <a:bodyPr/>
          <a:lstStyle/>
          <a:p>
            <a:r>
              <a:rPr lang="en-US" dirty="0"/>
              <a:t>The PPP authorizes up to $349 billion in forgivable loans to small businesses to assist with payroll obligations.</a:t>
            </a:r>
          </a:p>
        </p:txBody>
      </p:sp>
    </p:spTree>
    <p:extLst>
      <p:ext uri="{BB962C8B-B14F-4D97-AF65-F5344CB8AC3E}">
        <p14:creationId xmlns:p14="http://schemas.microsoft.com/office/powerpoint/2010/main" val="404481776"/>
      </p:ext>
    </p:extLst>
  </p:cSld>
  <p:clrMapOvr>
    <a:masterClrMapping/>
  </p:clrMapOvr>
</p:sld>
</file>

<file path=ppt/slides/slide4.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D329B71-3087-4736-A5A4-8AF32292A982}"/>
              </a:ext>
            </a:extLst>
          </p:cNvPr>
          <p:cNvSpPr>
            <a:spLocks noGrp="1"/>
          </p:cNvSpPr>
          <p:nvPr>
            <p:ph type="title"/>
          </p:nvPr>
        </p:nvSpPr>
        <p:spPr/>
        <p:txBody>
          <a:bodyPr>
            <a:noAutofit/>
          </a:bodyPr>
          <a:lstStyle/>
          <a:p>
            <a:r>
              <a:rPr lang="en-US" sz="4000" dirty="0"/>
              <a:t>Filing Dates for Paycheck Protection Plan </a:t>
            </a:r>
          </a:p>
        </p:txBody>
      </p:sp>
      <p:sp>
        <p:nvSpPr>
          <p:cNvPr id="3" name="Content Placeholder 2" descr="" title="">
            <a:extLst>
              <a:ext uri="{FF2B5EF4-FFF2-40B4-BE49-F238E27FC236}">
                <a16:creationId xmlns:a16="http://schemas.microsoft.com/office/drawing/2014/main" id="{B808BC9E-6981-416D-91BA-6B7DCA8ED5C0}"/>
              </a:ext>
            </a:extLst>
          </p:cNvPr>
          <p:cNvSpPr>
            <a:spLocks noGrp="1"/>
          </p:cNvSpPr>
          <p:nvPr>
            <p:ph idx="1"/>
          </p:nvPr>
        </p:nvSpPr>
        <p:spPr>
          <a:xfrm>
            <a:off x="457202" y="1630363"/>
            <a:ext cx="7843420" cy="4389438"/>
          </a:xfrm>
        </p:spPr>
        <p:txBody>
          <a:bodyPr>
            <a:normAutofit lnSpcReduction="10000"/>
          </a:bodyPr>
          <a:lstStyle/>
          <a:p>
            <a:pPr>
              <a:spcBef>
                <a:spcPts val="1200"/>
              </a:spcBef>
            </a:pPr>
            <a:r>
              <a:rPr lang="en-US" dirty="0"/>
              <a:t>The filing date for Small Business and Sole Proprietorship loan applications began on April 3.</a:t>
            </a:r>
            <a:endParaRPr lang="en-US" baseline="30000" dirty="0"/>
          </a:p>
          <a:p>
            <a:pPr>
              <a:spcBef>
                <a:spcPts val="1200"/>
              </a:spcBef>
            </a:pPr>
            <a:r>
              <a:rPr lang="en-US" dirty="0"/>
              <a:t>The filing date for Independent Contractors and Self-employed individuals loan applications began on April 10.</a:t>
            </a:r>
          </a:p>
          <a:p>
            <a:pPr>
              <a:spcBef>
                <a:spcPts val="1200"/>
              </a:spcBef>
            </a:pPr>
            <a:r>
              <a:rPr lang="en-US" dirty="0"/>
              <a:t>The application period runs through June 30, 2020 but you are encouraged to apply as quickly as possible because there is a </a:t>
            </a:r>
            <a:br>
              <a:rPr lang="en-US" dirty="0"/>
            </a:br>
            <a:r>
              <a:rPr lang="en-US" dirty="0"/>
              <a:t>funding cap.</a:t>
            </a:r>
          </a:p>
          <a:p>
            <a:pPr>
              <a:spcBef>
                <a:spcPts val="1200"/>
              </a:spcBef>
            </a:pPr>
            <a:endParaRPr lang="en-US" sz="2400" dirty="0"/>
          </a:p>
        </p:txBody>
      </p:sp>
    </p:spTree>
    <p:extLst>
      <p:ext uri="{BB962C8B-B14F-4D97-AF65-F5344CB8AC3E}">
        <p14:creationId xmlns:p14="http://schemas.microsoft.com/office/powerpoint/2010/main" val="459037256"/>
      </p:ext>
    </p:extLst>
  </p:cSld>
  <p:clrMapOvr>
    <a:masterClrMapping/>
  </p:clrMapOvr>
</p:sld>
</file>

<file path=ppt/slides/slide5.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9349406E-876D-49C8-B05C-5BFFBF527540}"/>
              </a:ext>
            </a:extLst>
          </p:cNvPr>
          <p:cNvSpPr>
            <a:spLocks noGrp="1"/>
          </p:cNvSpPr>
          <p:nvPr>
            <p:ph type="title"/>
          </p:nvPr>
        </p:nvSpPr>
        <p:spPr/>
        <p:txBody>
          <a:bodyPr/>
          <a:lstStyle/>
          <a:p>
            <a:r>
              <a:rPr lang="en-US" dirty="0"/>
              <a:t>Where to Apply</a:t>
            </a:r>
          </a:p>
        </p:txBody>
      </p:sp>
      <p:sp>
        <p:nvSpPr>
          <p:cNvPr id="3" name="Content Placeholder 2" descr="" title="">
            <a:extLst>
              <a:ext uri="{FF2B5EF4-FFF2-40B4-BE49-F238E27FC236}">
                <a16:creationId xmlns:a16="http://schemas.microsoft.com/office/drawing/2014/main" id="{2ED3705D-A0A5-46B6-AB0D-6C7F6622F502}"/>
              </a:ext>
            </a:extLst>
          </p:cNvPr>
          <p:cNvSpPr>
            <a:spLocks noGrp="1"/>
          </p:cNvSpPr>
          <p:nvPr>
            <p:ph idx="1"/>
          </p:nvPr>
        </p:nvSpPr>
        <p:spPr/>
        <p:txBody>
          <a:bodyPr>
            <a:normAutofit/>
          </a:bodyPr>
          <a:lstStyle/>
          <a:p>
            <a:pPr>
              <a:spcBef>
                <a:spcPts val="1200"/>
              </a:spcBef>
            </a:pPr>
            <a:r>
              <a:rPr lang="en-US" dirty="0"/>
              <a:t>You can apply through any existing SBA lender or through any federally insured depository institution, federally insured credit union or Farm Credit System institution that is participating.</a:t>
            </a:r>
          </a:p>
          <a:p>
            <a:pPr>
              <a:spcBef>
                <a:spcPts val="1200"/>
              </a:spcBef>
            </a:pPr>
            <a:r>
              <a:rPr lang="en-US" dirty="0"/>
              <a:t>You should consult with your local lender as to whether it is participating.</a:t>
            </a:r>
          </a:p>
          <a:p>
            <a:pPr>
              <a:spcBef>
                <a:spcPts val="1200"/>
              </a:spcBef>
            </a:pPr>
            <a:r>
              <a:rPr lang="en-US" dirty="0"/>
              <a:t>For a list of SBA lenders, go to </a:t>
            </a:r>
            <a:r>
              <a:rPr lang="en-US" b="1" dirty="0"/>
              <a:t>www.sba.gov</a:t>
            </a:r>
            <a:r>
              <a:rPr lang="en-US" dirty="0"/>
              <a:t>.</a:t>
            </a:r>
          </a:p>
        </p:txBody>
      </p:sp>
    </p:spTree>
    <p:extLst>
      <p:ext uri="{BB962C8B-B14F-4D97-AF65-F5344CB8AC3E}">
        <p14:creationId xmlns:p14="http://schemas.microsoft.com/office/powerpoint/2010/main" val="3351293874"/>
      </p:ext>
    </p:extLst>
  </p:cSld>
  <p:clrMapOvr>
    <a:masterClrMapping/>
  </p:clrMapOvr>
</p:sld>
</file>

<file path=ppt/slides/slide6.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3079F3D-090C-44AF-9D2F-993A2FC14E73}"/>
              </a:ext>
            </a:extLst>
          </p:cNvPr>
          <p:cNvSpPr>
            <a:spLocks noGrp="1"/>
          </p:cNvSpPr>
          <p:nvPr>
            <p:ph type="title"/>
          </p:nvPr>
        </p:nvSpPr>
        <p:spPr/>
        <p:txBody>
          <a:bodyPr/>
          <a:lstStyle/>
          <a:p>
            <a:r>
              <a:rPr lang="en-US" dirty="0"/>
              <a:t>Who Can Participate</a:t>
            </a:r>
          </a:p>
        </p:txBody>
      </p:sp>
      <p:sp>
        <p:nvSpPr>
          <p:cNvPr id="3" name="Content Placeholder 2" descr="" title="">
            <a:extLst>
              <a:ext uri="{FF2B5EF4-FFF2-40B4-BE49-F238E27FC236}">
                <a16:creationId xmlns:a16="http://schemas.microsoft.com/office/drawing/2014/main" id="{D9876A44-FD49-4E66-8BF1-D7785014B4D9}"/>
              </a:ext>
            </a:extLst>
          </p:cNvPr>
          <p:cNvSpPr>
            <a:spLocks noGrp="1"/>
          </p:cNvSpPr>
          <p:nvPr>
            <p:ph idx="1"/>
          </p:nvPr>
        </p:nvSpPr>
        <p:spPr/>
        <p:txBody>
          <a:bodyPr/>
          <a:lstStyle/>
          <a:p>
            <a:pPr>
              <a:spcBef>
                <a:spcPts val="1200"/>
              </a:spcBef>
            </a:pPr>
            <a:r>
              <a:rPr lang="en-US" sz="2600" dirty="0"/>
              <a:t>Small businesses </a:t>
            </a:r>
            <a:r>
              <a:rPr lang="en-US" sz="2600" u="sng" dirty="0"/>
              <a:t>generally</a:t>
            </a:r>
            <a:r>
              <a:rPr lang="en-US" sz="2600" dirty="0"/>
              <a:t> defined as less than </a:t>
            </a:r>
            <a:br>
              <a:rPr lang="en-US" sz="2600" dirty="0"/>
            </a:br>
            <a:r>
              <a:rPr lang="en-US" sz="2600" dirty="0"/>
              <a:t>500 employees</a:t>
            </a:r>
          </a:p>
          <a:p>
            <a:pPr lvl="1">
              <a:spcBef>
                <a:spcPts val="1200"/>
              </a:spcBef>
            </a:pPr>
            <a:r>
              <a:rPr lang="en-US" sz="2200" dirty="0"/>
              <a:t>Certain industries can have more than 500 employees if they meet applicable SBA employee-based size standards.</a:t>
            </a:r>
          </a:p>
          <a:p>
            <a:pPr lvl="1">
              <a:spcBef>
                <a:spcPts val="1200"/>
              </a:spcBef>
            </a:pPr>
            <a:r>
              <a:rPr lang="en-US" sz="2200" dirty="0"/>
              <a:t>Aggregation rules determined under SBA rules, but are waived for (i) hospitality and dining industry, (ii) franchises in SBA Franchise Directory and (iii) receive financial assistance from small business investment companies.</a:t>
            </a:r>
          </a:p>
          <a:p>
            <a:pPr>
              <a:spcBef>
                <a:spcPts val="1200"/>
              </a:spcBef>
            </a:pPr>
            <a:endParaRPr lang="en-US" sz="2600" dirty="0"/>
          </a:p>
          <a:p>
            <a:endParaRPr lang="en-US" dirty="0"/>
          </a:p>
        </p:txBody>
      </p:sp>
    </p:spTree>
    <p:extLst>
      <p:ext uri="{BB962C8B-B14F-4D97-AF65-F5344CB8AC3E}">
        <p14:creationId xmlns:p14="http://schemas.microsoft.com/office/powerpoint/2010/main" val="4013953860"/>
      </p:ext>
    </p:extLst>
  </p:cSld>
  <p:clrMapOvr>
    <a:masterClrMapping/>
  </p:clrMapOvr>
</p:sld>
</file>

<file path=ppt/slides/slide7.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3079F3D-090C-44AF-9D2F-993A2FC14E73}"/>
              </a:ext>
            </a:extLst>
          </p:cNvPr>
          <p:cNvSpPr>
            <a:spLocks noGrp="1"/>
          </p:cNvSpPr>
          <p:nvPr>
            <p:ph type="title"/>
          </p:nvPr>
        </p:nvSpPr>
        <p:spPr/>
        <p:txBody>
          <a:bodyPr>
            <a:normAutofit/>
          </a:bodyPr>
          <a:lstStyle/>
          <a:p>
            <a:r>
              <a:rPr lang="en-US" dirty="0"/>
              <a:t>Definition of Business</a:t>
            </a:r>
          </a:p>
        </p:txBody>
      </p:sp>
      <p:sp>
        <p:nvSpPr>
          <p:cNvPr id="3" name="Content Placeholder 2" descr="" title="">
            <a:extLst>
              <a:ext uri="{FF2B5EF4-FFF2-40B4-BE49-F238E27FC236}">
                <a16:creationId xmlns:a16="http://schemas.microsoft.com/office/drawing/2014/main" id="{D9876A44-FD49-4E66-8BF1-D7785014B4D9}"/>
              </a:ext>
            </a:extLst>
          </p:cNvPr>
          <p:cNvSpPr>
            <a:spLocks noGrp="1"/>
          </p:cNvSpPr>
          <p:nvPr>
            <p:ph idx="1"/>
          </p:nvPr>
        </p:nvSpPr>
        <p:spPr/>
        <p:txBody>
          <a:bodyPr>
            <a:normAutofit/>
          </a:bodyPr>
          <a:lstStyle/>
          <a:p>
            <a:pPr lvl="1">
              <a:spcBef>
                <a:spcPts val="1200"/>
              </a:spcBef>
            </a:pPr>
            <a:r>
              <a:rPr lang="en-US" sz="2800" dirty="0"/>
              <a:t>Generally all businesses</a:t>
            </a:r>
          </a:p>
          <a:p>
            <a:pPr lvl="1">
              <a:spcBef>
                <a:spcPts val="1200"/>
              </a:spcBef>
            </a:pPr>
            <a:r>
              <a:rPr lang="en-US" sz="2800" dirty="0"/>
              <a:t>Non-profits, mostly 501(c)(3) organizations</a:t>
            </a:r>
          </a:p>
          <a:p>
            <a:pPr lvl="1">
              <a:spcBef>
                <a:spcPts val="1200"/>
              </a:spcBef>
            </a:pPr>
            <a:r>
              <a:rPr lang="en-US" sz="2800" dirty="0"/>
              <a:t>Veterans organizations</a:t>
            </a:r>
          </a:p>
          <a:p>
            <a:pPr lvl="1">
              <a:spcBef>
                <a:spcPts val="1200"/>
              </a:spcBef>
            </a:pPr>
            <a:r>
              <a:rPr lang="en-US" sz="2800" dirty="0"/>
              <a:t>Tribal business concerns</a:t>
            </a:r>
          </a:p>
          <a:p>
            <a:pPr lvl="1">
              <a:spcBef>
                <a:spcPts val="1200"/>
              </a:spcBef>
            </a:pPr>
            <a:r>
              <a:rPr lang="en-US" sz="2800" dirty="0"/>
              <a:t>Sole proprietorships</a:t>
            </a:r>
          </a:p>
          <a:p>
            <a:pPr lvl="1">
              <a:spcBef>
                <a:spcPts val="1200"/>
              </a:spcBef>
            </a:pPr>
            <a:r>
              <a:rPr lang="en-US" sz="2800" dirty="0"/>
              <a:t>Independent contractors</a:t>
            </a:r>
          </a:p>
          <a:p>
            <a:pPr marL="0" indent="0">
              <a:spcBef>
                <a:spcPts val="1200"/>
              </a:spcBef>
              <a:buNone/>
            </a:pPr>
            <a:endParaRPr lang="en-US" dirty="0"/>
          </a:p>
        </p:txBody>
      </p:sp>
    </p:spTree>
    <p:extLst>
      <p:ext uri="{BB962C8B-B14F-4D97-AF65-F5344CB8AC3E}">
        <p14:creationId xmlns:p14="http://schemas.microsoft.com/office/powerpoint/2010/main" val="3977043551"/>
      </p:ext>
    </p:extLst>
  </p:cSld>
  <p:clrMapOvr>
    <a:masterClrMapping/>
  </p:clrMapOvr>
</p:sld>
</file>

<file path=ppt/slides/slide8.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3FBABD0F-0594-4AFB-9D5F-DAC9618AECF0}"/>
              </a:ext>
            </a:extLst>
          </p:cNvPr>
          <p:cNvSpPr>
            <a:spLocks noGrp="1"/>
          </p:cNvSpPr>
          <p:nvPr>
            <p:ph type="title"/>
          </p:nvPr>
        </p:nvSpPr>
        <p:spPr/>
        <p:txBody>
          <a:bodyPr/>
          <a:lstStyle/>
          <a:p>
            <a:r>
              <a:rPr lang="en-US" dirty="0"/>
              <a:t>How Do You Apply</a:t>
            </a:r>
          </a:p>
        </p:txBody>
      </p:sp>
      <p:sp>
        <p:nvSpPr>
          <p:cNvPr id="3" name="Content Placeholder 2" descr="" title="">
            <a:extLst>
              <a:ext uri="{FF2B5EF4-FFF2-40B4-BE49-F238E27FC236}">
                <a16:creationId xmlns:a16="http://schemas.microsoft.com/office/drawing/2014/main" id="{ADE53889-F50E-49A4-82E6-AD77A97A0DBF}"/>
              </a:ext>
            </a:extLst>
          </p:cNvPr>
          <p:cNvSpPr>
            <a:spLocks noGrp="1"/>
          </p:cNvSpPr>
          <p:nvPr>
            <p:ph idx="1"/>
          </p:nvPr>
        </p:nvSpPr>
        <p:spPr/>
        <p:txBody>
          <a:bodyPr>
            <a:normAutofit/>
          </a:bodyPr>
          <a:lstStyle/>
          <a:p>
            <a:pPr>
              <a:spcBef>
                <a:spcPts val="1200"/>
              </a:spcBef>
            </a:pPr>
            <a:r>
              <a:rPr lang="en-US" sz="2600" dirty="0"/>
              <a:t>Complete SBA Form 2483</a:t>
            </a:r>
          </a:p>
          <a:p>
            <a:pPr lvl="0">
              <a:spcBef>
                <a:spcPts val="1200"/>
              </a:spcBef>
            </a:pPr>
            <a:r>
              <a:rPr lang="en-US" sz="2600" dirty="0"/>
              <a:t>Proof of monthly payroll costs for the 12 months </a:t>
            </a:r>
            <a:br>
              <a:rPr lang="en-US" sz="2600" dirty="0"/>
            </a:br>
            <a:r>
              <a:rPr lang="en-US" sz="2600" dirty="0"/>
              <a:t>before the application date or calendar year 2019</a:t>
            </a:r>
          </a:p>
          <a:p>
            <a:pPr lvl="0">
              <a:spcBef>
                <a:spcPts val="1200"/>
              </a:spcBef>
            </a:pPr>
            <a:r>
              <a:rPr lang="en-US" sz="2600" dirty="0"/>
              <a:t>Payroll documentation, including health insurance costs, retirement plan costs and other benefits costs</a:t>
            </a:r>
          </a:p>
          <a:p>
            <a:pPr lvl="0">
              <a:spcBef>
                <a:spcPts val="1200"/>
              </a:spcBef>
            </a:pPr>
            <a:r>
              <a:rPr lang="en-US" sz="2600" dirty="0"/>
              <a:t>Helpful to provide bank with spreadsheet summarizing your calculations</a:t>
            </a:r>
          </a:p>
          <a:p>
            <a:pPr lvl="0">
              <a:spcBef>
                <a:spcPts val="1200"/>
              </a:spcBef>
            </a:pPr>
            <a:r>
              <a:rPr lang="en-US" sz="2600" dirty="0"/>
              <a:t>Certification of seven basic facts</a:t>
            </a:r>
          </a:p>
        </p:txBody>
      </p:sp>
    </p:spTree>
    <p:extLst>
      <p:ext uri="{BB962C8B-B14F-4D97-AF65-F5344CB8AC3E}">
        <p14:creationId xmlns:p14="http://schemas.microsoft.com/office/powerpoint/2010/main" val="2472224242"/>
      </p:ext>
    </p:extLst>
  </p:cSld>
  <p:clrMapOvr>
    <a:masterClrMapping/>
  </p:clrMapOvr>
</p:sld>
</file>

<file path=ppt/slides/slide9.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C30ABDB5-61AD-4A5B-B1B6-4D1ECD480E40}"/>
              </a:ext>
            </a:extLst>
          </p:cNvPr>
          <p:cNvSpPr>
            <a:spLocks noGrp="1"/>
          </p:cNvSpPr>
          <p:nvPr>
            <p:ph type="title"/>
          </p:nvPr>
        </p:nvSpPr>
        <p:spPr/>
        <p:txBody>
          <a:bodyPr/>
          <a:lstStyle/>
          <a:p>
            <a:r>
              <a:rPr lang="en-US" dirty="0"/>
              <a:t>How Much Can I Borrow?</a:t>
            </a:r>
          </a:p>
        </p:txBody>
      </p:sp>
      <p:sp>
        <p:nvSpPr>
          <p:cNvPr id="3" name="Content Placeholder 2" descr="" title="">
            <a:extLst>
              <a:ext uri="{FF2B5EF4-FFF2-40B4-BE49-F238E27FC236}">
                <a16:creationId xmlns:a16="http://schemas.microsoft.com/office/drawing/2014/main" id="{01CC5DE6-04F6-4CD1-A98F-DE70923B9910}"/>
              </a:ext>
            </a:extLst>
          </p:cNvPr>
          <p:cNvSpPr>
            <a:spLocks noGrp="1"/>
          </p:cNvSpPr>
          <p:nvPr>
            <p:ph idx="1"/>
          </p:nvPr>
        </p:nvSpPr>
        <p:spPr/>
        <p:txBody>
          <a:bodyPr/>
          <a:lstStyle/>
          <a:p>
            <a:pPr marL="0" indent="0">
              <a:spcBef>
                <a:spcPts val="1200"/>
              </a:spcBef>
              <a:buNone/>
            </a:pPr>
            <a:r>
              <a:rPr lang="en-US" dirty="0"/>
              <a:t>The lower of:</a:t>
            </a:r>
          </a:p>
          <a:p>
            <a:pPr>
              <a:spcBef>
                <a:spcPts val="1200"/>
              </a:spcBef>
            </a:pPr>
            <a:r>
              <a:rPr lang="en-US" dirty="0"/>
              <a:t>Average payroll costs multiplied by 2.5 </a:t>
            </a:r>
            <a:br>
              <a:rPr lang="en-US" dirty="0"/>
            </a:br>
            <a:br>
              <a:rPr lang="en-US" sz="1200" dirty="0"/>
            </a:br>
            <a:r>
              <a:rPr lang="en-US" i="1" u="sng" dirty="0"/>
              <a:t>or </a:t>
            </a:r>
            <a:br>
              <a:rPr lang="en-US" i="1" u="sng" dirty="0"/>
            </a:br>
            <a:br>
              <a:rPr lang="en-US" sz="1200" dirty="0"/>
            </a:br>
            <a:r>
              <a:rPr lang="en-US" dirty="0"/>
              <a:t>$10 million</a:t>
            </a:r>
          </a:p>
        </p:txBody>
      </p:sp>
    </p:spTree>
    <p:extLst>
      <p:ext uri="{BB962C8B-B14F-4D97-AF65-F5344CB8AC3E}">
        <p14:creationId xmlns:p14="http://schemas.microsoft.com/office/powerpoint/2010/main" val="2866984998"/>
      </p:ext>
    </p:extLst>
  </p:cSld>
  <p:clrMapOvr>
    <a:masterClrMapping/>
  </p:clrMapOvr>
</p:sld>
</file>

<file path=ppt/theme/theme1.xml><?xml version="1.0" encoding="utf-8"?>
<a:theme xmlns:thm15="http://schemas.microsoft.com/office/thememl/2012/main" xmlns:a="http://schemas.openxmlformats.org/drawingml/2006/main" name="Presentation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2700">
          <a:solidFill>
            <a:schemeClr val="tx1"/>
          </a:solidFill>
        </a:ln>
      </a:spPr>
      <a:bodyPr rtlCol="0" anchor="ctr"/>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200" dirty="0"/>
        </a:defPPr>
      </a:lstStyle>
    </a:txDef>
  </a:objectDefaults>
  <a:extraClrSchemeLst/>
  <a:extLst>
    <a:ext uri="{05A4C25C-085E-4340-85A3-A5531E510DB2}">
      <thm15:themeFamily xmlns:thm15="http://schemas.microsoft.com/office/thememl/2012/main" name="Presentation4" id="{A2D0C3AB-E09E-4BBE-9F6A-F0C6441C8B0E}" vid="{1F863CA3-CE8E-4D78-90ED-902AD8D74E66}"/>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lastPrinted>1900-01-01T05:00:00.0000000Z</lastPrinted>
  <dcterms:created xsi:type="dcterms:W3CDTF">1900-01-01T05:00:00.0000000Z</dcterms:created>
  <dcterms:modified xsi:type="dcterms:W3CDTF">1900-01-01T05:00:00.0000000Z</dcterms:modified>
</coreProperties>
</file>